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71" r:id="rId6"/>
    <p:sldId id="269" r:id="rId7"/>
    <p:sldId id="268" r:id="rId8"/>
    <p:sldId id="27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6D9BE-FFBB-F185-8219-C3D98C910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02073CF-3416-D4C7-0BF6-674707305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6F44C-1E5A-A7CA-A5B0-A7DCB244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AE165D-A061-F839-C20D-5F9968A6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4F74A0-701C-0B31-C8C2-D28BC285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03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A1FF0-06D7-7AE6-DD09-9E9A3172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C8C1C2-84F0-708A-F1CB-C60B03D79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BCD952-FF5B-5F24-7EBE-F2E13D56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8828F3-B296-19A0-68B5-95FE3962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BA4F6B-1E30-09F0-9D1D-27DC5496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569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9575742-A2C0-5323-5465-C01C4E2647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F198C0-6025-8744-C51C-BFD22EB29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AD401B-91B1-5FCF-E422-59D6CA67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775BE2-AB1B-50B1-1ED4-7D909948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C293A4-EEF9-5172-58B9-B5DA8E69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495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52396-39B2-35C6-AAC7-5887D97E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4C88F3-02F0-BB38-CF9C-1634CB871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78DF9F-0BD1-70F4-4CD6-77C2FF19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C07725-E6B8-F04C-BE55-DF028B16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2EE380-A017-C1C1-FFB9-86BD9A204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086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7E965-023B-E3C5-1A2A-19DB7044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FF60D0-DFCB-AB4E-CBEB-105C1B476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6E1838-3E66-BE93-8B80-22623695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40CC36-180E-043A-6FA2-860A91A5F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AC07D4-6413-43E7-502E-7A4EF7F3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846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88D6D-F8F4-3185-CA4A-88EEB68A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C221C8-B212-CA15-567D-8B38B1A59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C0AD2D-5D9B-459D-2C6A-00494495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93FD63-0E69-45CA-12B2-753785189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2076B9-5C05-F8AA-206B-3229CC32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5FE119-42ED-D8E7-1AB1-7237A7D3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61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EEE10-DB0E-3DED-FDB4-0ECA6791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39E134-E8BE-8786-4CAD-13A0B69FD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3532BA-E6BE-0C79-0DF4-88E925191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0F2988-29C2-7727-E5E5-951367755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776909-00A9-A45C-E7B8-8EC8BD55C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F16A058-0E0F-81EF-E963-A9153596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24882D-5ED6-D9F6-F438-08340C67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39E329-4BC2-D60C-3270-87F54F04F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744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1F45B-E96F-E142-BA37-F0CC6FB8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50F756-B30A-8EF9-E664-F31B49C3F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2E3ACB-3813-3703-E142-F665C370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6A4041-6BE4-9668-10F2-04B4EFF9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538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34C760-E905-62A9-A9C6-DB55521C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361F43-87D2-E836-B66C-E99155293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FEBBF3-B94B-5A28-2ACA-51FE70F6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019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00FE0-F4D8-0C28-CFED-11B2C4C2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558951-2C2A-005B-1CB9-9267645E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1B51C7-5C16-9F86-14AF-0B84863F1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BA0E74-B636-7949-5F94-76080A21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753C6C-697E-7B35-4DCD-3F7EB705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6D7EA7-DD96-5163-EFBD-17425FA3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1236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002FD-9880-A440-D746-CD9F5F4DD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2C5B6AD-B705-B404-1F82-BB4B3EFEF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E08729-1F35-F23D-C077-EF6D20C95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B0361C-9547-D879-90BD-A2FCEA6C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E6660E-D00E-68DB-26F0-3E98837F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5C7393-1907-A3AE-9A83-7ED449BB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294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0B69A4-0D49-3678-2D65-20AF7E27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1873FA-C67E-8BC7-E94C-59AB6D68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8AC59E-50F8-9E05-865C-E38F92C8C9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1452-369E-407F-A20F-1BF6A23A9FB7}" type="datetimeFigureOut">
              <a:rPr lang="de-AT" smtClean="0"/>
              <a:t>18.10.2023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35E77F-97A9-D8C2-4353-E8A851686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785699-572A-3B0C-A9CD-8CB951903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6B11-32D0-49DF-B283-4BBBF0D264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644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rse.org/" TargetMode="External"/><Relationship Id="rId4" Type="http://schemas.openxmlformats.org/officeDocument/2006/relationships/hyperlink" Target="https://www.youtube.com/watch?v=a1QqylOazG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se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se.org/traine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cirse.org/student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hyperlink" Target="https://www.cvironline.org/" TargetMode="External"/><Relationship Id="rId7" Type="http://schemas.openxmlformats.org/officeDocument/2006/relationships/image" Target="../media/image7.jp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rse.org/students/cirse-student-membership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cirse.org/education/academy/" TargetMode="External"/><Relationship Id="rId15" Type="http://schemas.openxmlformats.org/officeDocument/2006/relationships/hyperlink" Target="https://www.cirse.org/students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cirse.org/education/cirse-library/" TargetMode="External"/><Relationship Id="rId9" Type="http://schemas.openxmlformats.org/officeDocument/2006/relationships/image" Target="../media/image9.jp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58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7">
            <a:extLst>
              <a:ext uri="{FF2B5EF4-FFF2-40B4-BE49-F238E27FC236}">
                <a16:creationId xmlns:a16="http://schemas.microsoft.com/office/drawing/2014/main" id="{52DDB343-5CCA-8C74-C1B2-7DFE4DE5DCC9}"/>
              </a:ext>
            </a:extLst>
          </p:cNvPr>
          <p:cNvSpPr txBox="1"/>
          <p:nvPr/>
        </p:nvSpPr>
        <p:spPr>
          <a:xfrm>
            <a:off x="500014" y="1558097"/>
            <a:ext cx="6565094" cy="405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latin typeface="Arial" panose="020B0604020202020204" pitchFamily="34" charset="0"/>
                <a:cs typeface="Arial" panose="020B0604020202020204" pitchFamily="34" charset="0"/>
              </a:rPr>
              <a:t>Interventional radiology (IR)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Interventional radiology (IR) is a sub-specialty of radiology that has become increasingly important since the mid-1970s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Specialises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minimally invasive, image-guided treatments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a wide range of diseases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Gentle alternative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traditional surgical procedures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One of the most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dynamic, innovative, rapidly growing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areas in medicine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E3F53-EA29-7296-A1BA-70CE66224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861" y="2211754"/>
            <a:ext cx="3053932" cy="1708071"/>
          </a:xfrm>
          <a:prstGeom prst="rect">
            <a:avLst/>
          </a:prstGeom>
        </p:spPr>
      </p:pic>
      <p:sp>
        <p:nvSpPr>
          <p:cNvPr id="4" name="Textfeld 7">
            <a:extLst>
              <a:ext uri="{FF2B5EF4-FFF2-40B4-BE49-F238E27FC236}">
                <a16:creationId xmlns:a16="http://schemas.microsoft.com/office/drawing/2014/main" id="{32B8BF12-BF8A-0755-3B69-6A4BDEC2113F}"/>
              </a:ext>
            </a:extLst>
          </p:cNvPr>
          <p:cNvSpPr txBox="1"/>
          <p:nvPr/>
        </p:nvSpPr>
        <p:spPr>
          <a:xfrm>
            <a:off x="7903861" y="40165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kumimoji="0" lang="en-GB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r>
              <a:rPr kumimoji="0" lang="en-GB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watch the video!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FA27A481-9A77-76DD-BDF7-81036A08AAF8}"/>
              </a:ext>
            </a:extLst>
          </p:cNvPr>
          <p:cNvSpPr txBox="1"/>
          <p:nvPr/>
        </p:nvSpPr>
        <p:spPr>
          <a:xfrm>
            <a:off x="491363" y="5921316"/>
            <a:ext cx="361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cirse.org</a:t>
            </a:r>
            <a:endParaRPr kumimoji="0" lang="en-GB" b="1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8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7">
            <a:extLst>
              <a:ext uri="{FF2B5EF4-FFF2-40B4-BE49-F238E27FC236}">
                <a16:creationId xmlns:a16="http://schemas.microsoft.com/office/drawing/2014/main" id="{4DF0C46A-8EE5-573E-D280-79DFAA688E65}"/>
              </a:ext>
            </a:extLst>
          </p:cNvPr>
          <p:cNvSpPr txBox="1"/>
          <p:nvPr/>
        </p:nvSpPr>
        <p:spPr>
          <a:xfrm>
            <a:off x="491363" y="1543194"/>
            <a:ext cx="6143899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About CIRSE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Cardiovascular and Interventional Radiological Society of Europe (CIRSE) is a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non-profit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scientific and educational society founded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CIRSE has a global network and community of over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44,000 health care professionals,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 over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10000 academic members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mission is to improve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patient care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through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of education, science, research, and clinical practice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field of IR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support IR’s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next generation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7">
            <a:extLst>
              <a:ext uri="{FF2B5EF4-FFF2-40B4-BE49-F238E27FC236}">
                <a16:creationId xmlns:a16="http://schemas.microsoft.com/office/drawing/2014/main" id="{F2955960-E79E-C57B-5F35-7CC304F1D03D}"/>
              </a:ext>
            </a:extLst>
          </p:cNvPr>
          <p:cNvSpPr txBox="1"/>
          <p:nvPr/>
        </p:nvSpPr>
        <p:spPr>
          <a:xfrm>
            <a:off x="491363" y="5921316"/>
            <a:ext cx="361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cirse.org</a:t>
            </a:r>
            <a:endParaRPr kumimoji="0" lang="en-GB" b="1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22">
            <a:extLst>
              <a:ext uri="{FF2B5EF4-FFF2-40B4-BE49-F238E27FC236}">
                <a16:creationId xmlns:a16="http://schemas.microsoft.com/office/drawing/2014/main" id="{CF9FF6D8-697C-4B79-0B5D-E55B46840B2F}"/>
              </a:ext>
            </a:extLst>
          </p:cNvPr>
          <p:cNvSpPr txBox="1"/>
          <p:nvPr/>
        </p:nvSpPr>
        <p:spPr>
          <a:xfrm>
            <a:off x="8561193" y="3923450"/>
            <a:ext cx="211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Medical students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28">
            <a:extLst>
              <a:ext uri="{FF2B5EF4-FFF2-40B4-BE49-F238E27FC236}">
                <a16:creationId xmlns:a16="http://schemas.microsoft.com/office/drawing/2014/main" id="{BD82B11E-9F2C-9B76-E3C4-D3A846526AE6}"/>
              </a:ext>
            </a:extLst>
          </p:cNvPr>
          <p:cNvSpPr txBox="1"/>
          <p:nvPr/>
        </p:nvSpPr>
        <p:spPr>
          <a:xfrm>
            <a:off x="8730265" y="6395226"/>
            <a:ext cx="1780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IRs in training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AB9865A-7CB1-32C5-F119-2C27A91ACD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19658" r="951" b="19658"/>
          <a:stretch/>
        </p:blipFill>
        <p:spPr>
          <a:xfrm>
            <a:off x="7049475" y="1714514"/>
            <a:ext cx="4651161" cy="2125462"/>
          </a:xfrm>
          <a:prstGeom prst="rect">
            <a:avLst/>
          </a:prstGeom>
        </p:spPr>
      </p:pic>
      <p:pic>
        <p:nvPicPr>
          <p:cNvPr id="8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A127114-CF62-01D1-55D8-96109CD685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/>
          <a:stretch/>
        </p:blipFill>
        <p:spPr>
          <a:xfrm>
            <a:off x="7049475" y="4470400"/>
            <a:ext cx="4651161" cy="19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7">
            <a:extLst>
              <a:ext uri="{FF2B5EF4-FFF2-40B4-BE49-F238E27FC236}">
                <a16:creationId xmlns:a16="http://schemas.microsoft.com/office/drawing/2014/main" id="{A7CFE04D-1598-EF52-7455-066A2AC152BA}"/>
              </a:ext>
            </a:extLst>
          </p:cNvPr>
          <p:cNvSpPr txBox="1"/>
          <p:nvPr/>
        </p:nvSpPr>
        <p:spPr>
          <a:xfrm>
            <a:off x="441100" y="1246428"/>
            <a:ext cx="11041227" cy="457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CIRSE Student Programme – What do we offer?</a:t>
            </a:r>
          </a:p>
          <a:p>
            <a:pPr defTabSz="1219170">
              <a:defRPr/>
            </a:pPr>
            <a:endParaRPr lang="en-GB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 Membership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 congress registration to all CIRSE meetings (CIRSE, ECIO, ET)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 internships at IR departments in Europe 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Webinars on basic IR procedures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Research materials for students (reports, papers and IR curricula)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Educational videos 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Networking with junior and senior IRs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Joint activities and events with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CIRSE European Trainee Forum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/>
            </a:pPr>
            <a:endParaRPr lang="en-GB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endParaRPr lang="en-GB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F44EE04C-54D7-4B04-0136-0D7EEBDE8E8D}"/>
              </a:ext>
            </a:extLst>
          </p:cNvPr>
          <p:cNvSpPr txBox="1"/>
          <p:nvPr/>
        </p:nvSpPr>
        <p:spPr>
          <a:xfrm>
            <a:off x="441100" y="5907943"/>
            <a:ext cx="110412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cirse.org/students   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3CA1904-6F35-C5FB-FC0F-83096C8BC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67" y="1981570"/>
            <a:ext cx="2894860" cy="28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7">
            <a:extLst>
              <a:ext uri="{FF2B5EF4-FFF2-40B4-BE49-F238E27FC236}">
                <a16:creationId xmlns:a16="http://schemas.microsoft.com/office/drawing/2014/main" id="{1DEC4CD1-A8EE-7B0C-0E77-4E07B85CDA1E}"/>
              </a:ext>
            </a:extLst>
          </p:cNvPr>
          <p:cNvSpPr txBox="1"/>
          <p:nvPr/>
        </p:nvSpPr>
        <p:spPr>
          <a:xfrm>
            <a:off x="487166" y="1239702"/>
            <a:ext cx="110412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CIRSE student membership – join the CIRSE family!</a:t>
            </a:r>
          </a:p>
          <a:p>
            <a:pPr defTabSz="1219170">
              <a:defRPr/>
            </a:pPr>
            <a:endParaRPr lang="en-GB" sz="2133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are the main benefits?</a:t>
            </a:r>
          </a:p>
          <a:p>
            <a:pPr marL="380990" indent="-380990">
              <a:buFont typeface="Wingdings" panose="05000000000000000000" pitchFamily="2" charset="2"/>
              <a:buChar char="q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 access to CIRSE’s official journal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CVIR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buFont typeface="Wingdings" panose="05000000000000000000" pitchFamily="2" charset="2"/>
              <a:buChar char="q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 video streaming via the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CIRSE Library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0990" indent="-380990">
              <a:buFont typeface="Wingdings" panose="05000000000000000000" pitchFamily="2" charset="2"/>
              <a:buChar char="q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CIRSE Academy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online courses </a:t>
            </a:r>
          </a:p>
          <a:p>
            <a:pPr marL="380990" indent="-380990">
              <a:buFont typeface="Wingdings" panose="05000000000000000000" pitchFamily="2" charset="2"/>
              <a:buChar char="q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Fast track registration for all CIRSE events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Eligibility criteria?</a:t>
            </a:r>
          </a:p>
          <a:p>
            <a:pPr marL="380990" indent="-380990">
              <a:buFont typeface="Wingdings" panose="05000000000000000000" pitchFamily="2" charset="2"/>
              <a:buChar char="q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be enrolled in the first undergraduate degree that started less than 8 years ago</a:t>
            </a:r>
          </a:p>
          <a:p>
            <a:pPr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Apply for CIRSE student membership at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cirse.org/students/cirse-student-membership/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feld 7">
            <a:extLst>
              <a:ext uri="{FF2B5EF4-FFF2-40B4-BE49-F238E27FC236}">
                <a16:creationId xmlns:a16="http://schemas.microsoft.com/office/drawing/2014/main" id="{F3F5CC88-276E-E3B2-99BD-0BAA8733787E}"/>
              </a:ext>
            </a:extLst>
          </p:cNvPr>
          <p:cNvSpPr txBox="1"/>
          <p:nvPr/>
        </p:nvSpPr>
        <p:spPr>
          <a:xfrm>
            <a:off x="9307297" y="5907943"/>
            <a:ext cx="244360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@CIRSEstudents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red sign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57C649-F944-7D00-CD09-21C6CCADA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22" y="1586425"/>
            <a:ext cx="1785045" cy="1107057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F08226A-B49C-D57B-59E7-1DAF71B9A8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3" y="1586425"/>
            <a:ext cx="1785045" cy="1107057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B9EAD6-F9FA-FFDA-97FC-ACF0FC6559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3" y="2791048"/>
            <a:ext cx="1785045" cy="1107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1A360C-7530-BFC3-38CE-D5F8D76E37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1522" y="2791048"/>
            <a:ext cx="1785045" cy="11070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B1707EB-FA38-FB8B-FAF4-64100E382A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68990" y="5797089"/>
            <a:ext cx="448038" cy="43471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FFD54A7-BC6F-10B2-F6EA-59B145A403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30684" y="5797089"/>
            <a:ext cx="448037" cy="414526"/>
          </a:xfrm>
          <a:prstGeom prst="rect">
            <a:avLst/>
          </a:prstGeom>
        </p:spPr>
      </p:pic>
      <p:sp>
        <p:nvSpPr>
          <p:cNvPr id="11" name="Textfeld 7">
            <a:extLst>
              <a:ext uri="{FF2B5EF4-FFF2-40B4-BE49-F238E27FC236}">
                <a16:creationId xmlns:a16="http://schemas.microsoft.com/office/drawing/2014/main" id="{114E633B-7D2F-2E80-0714-E8F0C90291C4}"/>
              </a:ext>
            </a:extLst>
          </p:cNvPr>
          <p:cNvSpPr txBox="1"/>
          <p:nvPr/>
        </p:nvSpPr>
        <p:spPr>
          <a:xfrm>
            <a:off x="441100" y="5907943"/>
            <a:ext cx="735006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Find out more at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cirse.org/students   </a:t>
            </a:r>
            <a:endParaRPr lang="en-GB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7">
            <a:extLst>
              <a:ext uri="{FF2B5EF4-FFF2-40B4-BE49-F238E27FC236}">
                <a16:creationId xmlns:a16="http://schemas.microsoft.com/office/drawing/2014/main" id="{0270AE9E-E3DC-5250-3F3A-4CDB10944C92}"/>
              </a:ext>
            </a:extLst>
          </p:cNvPr>
          <p:cNvSpPr txBox="1"/>
          <p:nvPr/>
        </p:nvSpPr>
        <p:spPr>
          <a:xfrm>
            <a:off x="463720" y="1248894"/>
            <a:ext cx="10931111" cy="2903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CIRSE Student Programme – be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inspIRed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defTabSz="1219170">
              <a:defRPr/>
            </a:pPr>
            <a:endParaRPr lang="en-GB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free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undergraduate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attending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CIRSE Annual Meetings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Guides students through their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congress experience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provides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educational, engaging &amp; fun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IR-related sessions and events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Offers activities, events and sessions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tailored specifically for medical students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2,800 medical students from all over the world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participated in the programme since 2010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A115FB-9663-84E1-8F78-98FF4C8199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2" b="7110"/>
          <a:stretch/>
        </p:blipFill>
        <p:spPr>
          <a:xfrm>
            <a:off x="734394" y="4639700"/>
            <a:ext cx="2351072" cy="1296000"/>
          </a:xfrm>
          <a:prstGeom prst="rect">
            <a:avLst/>
          </a:prstGeom>
        </p:spPr>
      </p:pic>
      <p:sp>
        <p:nvSpPr>
          <p:cNvPr id="4" name="Textfeld 7">
            <a:extLst>
              <a:ext uri="{FF2B5EF4-FFF2-40B4-BE49-F238E27FC236}">
                <a16:creationId xmlns:a16="http://schemas.microsoft.com/office/drawing/2014/main" id="{F5D55ACB-1C12-06A6-5EBD-F9F418054131}"/>
              </a:ext>
            </a:extLst>
          </p:cNvPr>
          <p:cNvSpPr txBox="1"/>
          <p:nvPr/>
        </p:nvSpPr>
        <p:spPr>
          <a:xfrm>
            <a:off x="1093839" y="5879816"/>
            <a:ext cx="163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CIRSE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507BD-2601-F682-B66B-2063C1C81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87" y="4639700"/>
            <a:ext cx="2371717" cy="1296000"/>
          </a:xfrm>
          <a:prstGeom prst="rect">
            <a:avLst/>
          </a:prstGeom>
        </p:spPr>
      </p:pic>
      <p:sp>
        <p:nvSpPr>
          <p:cNvPr id="6" name="Textfeld 7">
            <a:extLst>
              <a:ext uri="{FF2B5EF4-FFF2-40B4-BE49-F238E27FC236}">
                <a16:creationId xmlns:a16="http://schemas.microsoft.com/office/drawing/2014/main" id="{FCEF6BD9-EC90-30A9-307A-1855D89E6D93}"/>
              </a:ext>
            </a:extLst>
          </p:cNvPr>
          <p:cNvSpPr txBox="1"/>
          <p:nvPr/>
        </p:nvSpPr>
        <p:spPr>
          <a:xfrm>
            <a:off x="3465295" y="5870300"/>
            <a:ext cx="2230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CIRSE 2020-2021 online</a:t>
            </a:r>
          </a:p>
        </p:txBody>
      </p:sp>
      <p:pic>
        <p:nvPicPr>
          <p:cNvPr id="8" name="Picture 7" descr="A large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81DD7CF0-55A6-985F-19D4-789E89E667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13789" r="3441" b="10199"/>
          <a:stretch/>
        </p:blipFill>
        <p:spPr>
          <a:xfrm>
            <a:off x="6069437" y="4639701"/>
            <a:ext cx="2371717" cy="1296000"/>
          </a:xfrm>
          <a:prstGeom prst="rect">
            <a:avLst/>
          </a:prstGeom>
        </p:spPr>
      </p:pic>
      <p:sp>
        <p:nvSpPr>
          <p:cNvPr id="9" name="Textfeld 7">
            <a:extLst>
              <a:ext uri="{FF2B5EF4-FFF2-40B4-BE49-F238E27FC236}">
                <a16:creationId xmlns:a16="http://schemas.microsoft.com/office/drawing/2014/main" id="{4E010BEC-BF8F-923C-FBA4-30DD7BC2FB2C}"/>
              </a:ext>
            </a:extLst>
          </p:cNvPr>
          <p:cNvSpPr txBox="1"/>
          <p:nvPr/>
        </p:nvSpPr>
        <p:spPr>
          <a:xfrm>
            <a:off x="6439204" y="5879816"/>
            <a:ext cx="163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CIRSE 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7A7C4C-0B04-8A3F-EFDD-2EAD250518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b="8929"/>
          <a:stretch/>
        </p:blipFill>
        <p:spPr>
          <a:xfrm>
            <a:off x="8810921" y="4659833"/>
            <a:ext cx="2371717" cy="1296000"/>
          </a:xfrm>
          <a:prstGeom prst="rect">
            <a:avLst/>
          </a:prstGeom>
        </p:spPr>
      </p:pic>
      <p:sp>
        <p:nvSpPr>
          <p:cNvPr id="11" name="Textfeld 7">
            <a:extLst>
              <a:ext uri="{FF2B5EF4-FFF2-40B4-BE49-F238E27FC236}">
                <a16:creationId xmlns:a16="http://schemas.microsoft.com/office/drawing/2014/main" id="{31BDDFAD-8BE5-F5A5-C203-90B073C46BE0}"/>
              </a:ext>
            </a:extLst>
          </p:cNvPr>
          <p:cNvSpPr txBox="1"/>
          <p:nvPr/>
        </p:nvSpPr>
        <p:spPr>
          <a:xfrm>
            <a:off x="9180688" y="5899948"/>
            <a:ext cx="163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CIRSE 2023</a:t>
            </a:r>
          </a:p>
        </p:txBody>
      </p:sp>
    </p:spTree>
    <p:extLst>
      <p:ext uri="{BB962C8B-B14F-4D97-AF65-F5344CB8AC3E}">
        <p14:creationId xmlns:p14="http://schemas.microsoft.com/office/powerpoint/2010/main" val="4690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7">
            <a:extLst>
              <a:ext uri="{FF2B5EF4-FFF2-40B4-BE49-F238E27FC236}">
                <a16:creationId xmlns:a16="http://schemas.microsoft.com/office/drawing/2014/main" id="{E11F8466-814D-9824-A9F4-E57B2C7A4E08}"/>
              </a:ext>
            </a:extLst>
          </p:cNvPr>
          <p:cNvSpPr txBox="1"/>
          <p:nvPr/>
        </p:nvSpPr>
        <p:spPr>
          <a:xfrm>
            <a:off x="815413" y="1316766"/>
            <a:ext cx="110412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Why you should be a part of the CIRSE Student Programme?</a:t>
            </a:r>
          </a:p>
          <a:p>
            <a:pPr marL="380990" indent="-380990">
              <a:buFont typeface="Wingdings" panose="05000000000000000000" pitchFamily="2" charset="2"/>
              <a:buChar char="q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Deepen your knowledge of IR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 to know other medical students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Meet leaders in IR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Learn different methods &amp; possibilities of IR practice through Hands-on device training </a:t>
            </a:r>
          </a:p>
          <a:p>
            <a:pPr marL="380990" indent="-38099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Get inspired by different IR career paths</a:t>
            </a:r>
          </a:p>
        </p:txBody>
      </p:sp>
      <p:sp>
        <p:nvSpPr>
          <p:cNvPr id="16" name="Rectangle 15" descr="Teacher">
            <a:extLst>
              <a:ext uri="{FF2B5EF4-FFF2-40B4-BE49-F238E27FC236}">
                <a16:creationId xmlns:a16="http://schemas.microsoft.com/office/drawing/2014/main" id="{0E155DE6-FACB-3BAF-1FFA-6B7A86C9E417}"/>
              </a:ext>
            </a:extLst>
          </p:cNvPr>
          <p:cNvSpPr/>
          <p:nvPr/>
        </p:nvSpPr>
        <p:spPr>
          <a:xfrm>
            <a:off x="1202616" y="4369963"/>
            <a:ext cx="633603" cy="63360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7" name="Rectangle 16" descr="Flask">
            <a:extLst>
              <a:ext uri="{FF2B5EF4-FFF2-40B4-BE49-F238E27FC236}">
                <a16:creationId xmlns:a16="http://schemas.microsoft.com/office/drawing/2014/main" id="{0D30E1A9-DE4A-1E94-396E-630B7F81FA2E}"/>
              </a:ext>
            </a:extLst>
          </p:cNvPr>
          <p:cNvSpPr/>
          <p:nvPr/>
        </p:nvSpPr>
        <p:spPr>
          <a:xfrm>
            <a:off x="3268681" y="4369963"/>
            <a:ext cx="633603" cy="63360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Rectangle 17" descr="Classroom">
            <a:extLst>
              <a:ext uri="{FF2B5EF4-FFF2-40B4-BE49-F238E27FC236}">
                <a16:creationId xmlns:a16="http://schemas.microsoft.com/office/drawing/2014/main" id="{D431ED83-9CC8-FCD5-285F-81073DBE9949}"/>
              </a:ext>
            </a:extLst>
          </p:cNvPr>
          <p:cNvSpPr/>
          <p:nvPr/>
        </p:nvSpPr>
        <p:spPr>
          <a:xfrm>
            <a:off x="5334746" y="4369963"/>
            <a:ext cx="633603" cy="633603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9" name="Rectangle 18" descr="Theatre">
            <a:extLst>
              <a:ext uri="{FF2B5EF4-FFF2-40B4-BE49-F238E27FC236}">
                <a16:creationId xmlns:a16="http://schemas.microsoft.com/office/drawing/2014/main" id="{6FEC8CBB-44BE-7521-BCDA-31B5B31E0B08}"/>
              </a:ext>
            </a:extLst>
          </p:cNvPr>
          <p:cNvSpPr/>
          <p:nvPr/>
        </p:nvSpPr>
        <p:spPr>
          <a:xfrm>
            <a:off x="7356250" y="4369963"/>
            <a:ext cx="633603" cy="633603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19" descr="Connections with solid fill">
            <a:extLst>
              <a:ext uri="{FF2B5EF4-FFF2-40B4-BE49-F238E27FC236}">
                <a16:creationId xmlns:a16="http://schemas.microsoft.com/office/drawing/2014/main" id="{9D36FC2D-EF2A-7790-305E-61E8661D528B}"/>
              </a:ext>
            </a:extLst>
          </p:cNvPr>
          <p:cNvSpPr/>
          <p:nvPr/>
        </p:nvSpPr>
        <p:spPr>
          <a:xfrm>
            <a:off x="9422315" y="4369963"/>
            <a:ext cx="633603" cy="633603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1" name="Free-form: Shape 20">
            <a:extLst>
              <a:ext uri="{FF2B5EF4-FFF2-40B4-BE49-F238E27FC236}">
                <a16:creationId xmlns:a16="http://schemas.microsoft.com/office/drawing/2014/main" id="{E2EC4C7F-832A-DF83-180B-E1CB1B086AF3}"/>
              </a:ext>
            </a:extLst>
          </p:cNvPr>
          <p:cNvSpPr/>
          <p:nvPr/>
        </p:nvSpPr>
        <p:spPr>
          <a:xfrm>
            <a:off x="815413" y="5036306"/>
            <a:ext cx="1408007" cy="534772"/>
          </a:xfrm>
          <a:custGeom>
            <a:avLst/>
            <a:gdLst>
              <a:gd name="connsiteX0" fmla="*/ 0 w 1408007"/>
              <a:gd name="connsiteY0" fmla="*/ 0 h 686403"/>
              <a:gd name="connsiteX1" fmla="*/ 1408007 w 1408007"/>
              <a:gd name="connsiteY1" fmla="*/ 0 h 686403"/>
              <a:gd name="connsiteX2" fmla="*/ 1408007 w 1408007"/>
              <a:gd name="connsiteY2" fmla="*/ 686403 h 686403"/>
              <a:gd name="connsiteX3" fmla="*/ 0 w 1408007"/>
              <a:gd name="connsiteY3" fmla="*/ 686403 h 686403"/>
              <a:gd name="connsiteX4" fmla="*/ 0 w 1408007"/>
              <a:gd name="connsiteY4" fmla="*/ 0 h 6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07" h="686403">
                <a:moveTo>
                  <a:pt x="0" y="0"/>
                </a:moveTo>
                <a:lnTo>
                  <a:pt x="1408007" y="0"/>
                </a:lnTo>
                <a:lnTo>
                  <a:pt x="1408007" y="686403"/>
                </a:lnTo>
                <a:lnTo>
                  <a:pt x="0" y="68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Introducing IR Lecture</a:t>
            </a:r>
          </a:p>
        </p:txBody>
      </p:sp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4E289BFD-1DB3-AF8B-AC45-DCD08F3AA36B}"/>
              </a:ext>
            </a:extLst>
          </p:cNvPr>
          <p:cNvSpPr/>
          <p:nvPr/>
        </p:nvSpPr>
        <p:spPr>
          <a:xfrm>
            <a:off x="2881478" y="5024005"/>
            <a:ext cx="1408007" cy="534773"/>
          </a:xfrm>
          <a:custGeom>
            <a:avLst/>
            <a:gdLst>
              <a:gd name="connsiteX0" fmla="*/ 0 w 1408007"/>
              <a:gd name="connsiteY0" fmla="*/ 0 h 686403"/>
              <a:gd name="connsiteX1" fmla="*/ 1408007 w 1408007"/>
              <a:gd name="connsiteY1" fmla="*/ 0 h 686403"/>
              <a:gd name="connsiteX2" fmla="*/ 1408007 w 1408007"/>
              <a:gd name="connsiteY2" fmla="*/ 686403 h 686403"/>
              <a:gd name="connsiteX3" fmla="*/ 0 w 1408007"/>
              <a:gd name="connsiteY3" fmla="*/ 686403 h 686403"/>
              <a:gd name="connsiteX4" fmla="*/ 0 w 1408007"/>
              <a:gd name="connsiteY4" fmla="*/ 0 h 6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07" h="686403">
                <a:moveTo>
                  <a:pt x="0" y="0"/>
                </a:moveTo>
                <a:lnTo>
                  <a:pt x="1408007" y="0"/>
                </a:lnTo>
                <a:lnTo>
                  <a:pt x="1408007" y="686403"/>
                </a:lnTo>
                <a:lnTo>
                  <a:pt x="0" y="68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ecommended scientific sessions &amp; talks</a:t>
            </a:r>
          </a:p>
        </p:txBody>
      </p:sp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34B40AC6-2C70-EAFC-CBFE-4B3B9276FF6D}"/>
              </a:ext>
            </a:extLst>
          </p:cNvPr>
          <p:cNvSpPr/>
          <p:nvPr/>
        </p:nvSpPr>
        <p:spPr>
          <a:xfrm>
            <a:off x="4947543" y="5036305"/>
            <a:ext cx="1408007" cy="534773"/>
          </a:xfrm>
          <a:custGeom>
            <a:avLst/>
            <a:gdLst>
              <a:gd name="connsiteX0" fmla="*/ 0 w 1408007"/>
              <a:gd name="connsiteY0" fmla="*/ 0 h 686403"/>
              <a:gd name="connsiteX1" fmla="*/ 1408007 w 1408007"/>
              <a:gd name="connsiteY1" fmla="*/ 0 h 686403"/>
              <a:gd name="connsiteX2" fmla="*/ 1408007 w 1408007"/>
              <a:gd name="connsiteY2" fmla="*/ 686403 h 686403"/>
              <a:gd name="connsiteX3" fmla="*/ 0 w 1408007"/>
              <a:gd name="connsiteY3" fmla="*/ 686403 h 686403"/>
              <a:gd name="connsiteX4" fmla="*/ 0 w 1408007"/>
              <a:gd name="connsiteY4" fmla="*/ 0 h 6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07" h="686403">
                <a:moveTo>
                  <a:pt x="0" y="0"/>
                </a:moveTo>
                <a:lnTo>
                  <a:pt x="1408007" y="0"/>
                </a:lnTo>
                <a:lnTo>
                  <a:pt x="1408007" y="686403"/>
                </a:lnTo>
                <a:lnTo>
                  <a:pt x="0" y="68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Hands-on device training </a:t>
            </a: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</a:p>
        </p:txBody>
      </p:sp>
      <p:sp>
        <p:nvSpPr>
          <p:cNvPr id="24" name="Free-form: Shape 23">
            <a:extLst>
              <a:ext uri="{FF2B5EF4-FFF2-40B4-BE49-F238E27FC236}">
                <a16:creationId xmlns:a16="http://schemas.microsoft.com/office/drawing/2014/main" id="{D438D353-F0EA-0922-FE79-E8671AE66518}"/>
              </a:ext>
            </a:extLst>
          </p:cNvPr>
          <p:cNvSpPr/>
          <p:nvPr/>
        </p:nvSpPr>
        <p:spPr>
          <a:xfrm>
            <a:off x="6969047" y="5002279"/>
            <a:ext cx="1408007" cy="500392"/>
          </a:xfrm>
          <a:custGeom>
            <a:avLst/>
            <a:gdLst>
              <a:gd name="connsiteX0" fmla="*/ 0 w 1408007"/>
              <a:gd name="connsiteY0" fmla="*/ 0 h 686403"/>
              <a:gd name="connsiteX1" fmla="*/ 1408007 w 1408007"/>
              <a:gd name="connsiteY1" fmla="*/ 0 h 686403"/>
              <a:gd name="connsiteX2" fmla="*/ 1408007 w 1408007"/>
              <a:gd name="connsiteY2" fmla="*/ 686403 h 686403"/>
              <a:gd name="connsiteX3" fmla="*/ 0 w 1408007"/>
              <a:gd name="connsiteY3" fmla="*/ 686403 h 686403"/>
              <a:gd name="connsiteX4" fmla="*/ 0 w 1408007"/>
              <a:gd name="connsiteY4" fmla="*/ 0 h 6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07" h="686403">
                <a:moveTo>
                  <a:pt x="0" y="0"/>
                </a:moveTo>
                <a:lnTo>
                  <a:pt x="1408007" y="0"/>
                </a:lnTo>
                <a:lnTo>
                  <a:pt x="1408007" y="686403"/>
                </a:lnTo>
                <a:lnTo>
                  <a:pt x="0" y="68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Workshops by CIRSE corporate partners</a:t>
            </a:r>
          </a:p>
        </p:txBody>
      </p:sp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9F09A8D0-91D3-74A5-74CF-17EA1FFD5796}"/>
              </a:ext>
            </a:extLst>
          </p:cNvPr>
          <p:cNvSpPr/>
          <p:nvPr/>
        </p:nvSpPr>
        <p:spPr>
          <a:xfrm>
            <a:off x="8991155" y="5002279"/>
            <a:ext cx="1547600" cy="686403"/>
          </a:xfrm>
          <a:custGeom>
            <a:avLst/>
            <a:gdLst>
              <a:gd name="connsiteX0" fmla="*/ 0 w 1408007"/>
              <a:gd name="connsiteY0" fmla="*/ 0 h 686403"/>
              <a:gd name="connsiteX1" fmla="*/ 1408007 w 1408007"/>
              <a:gd name="connsiteY1" fmla="*/ 0 h 686403"/>
              <a:gd name="connsiteX2" fmla="*/ 1408007 w 1408007"/>
              <a:gd name="connsiteY2" fmla="*/ 686403 h 686403"/>
              <a:gd name="connsiteX3" fmla="*/ 0 w 1408007"/>
              <a:gd name="connsiteY3" fmla="*/ 686403 h 686403"/>
              <a:gd name="connsiteX4" fmla="*/ 0 w 1408007"/>
              <a:gd name="connsiteY4" fmla="*/ 0 h 68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007" h="686403">
                <a:moveTo>
                  <a:pt x="0" y="0"/>
                </a:moveTo>
                <a:lnTo>
                  <a:pt x="1408007" y="0"/>
                </a:lnTo>
                <a:lnTo>
                  <a:pt x="1408007" y="686403"/>
                </a:lnTo>
                <a:lnTo>
                  <a:pt x="0" y="6864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5334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Social events</a:t>
            </a:r>
            <a:b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kern="1200" dirty="0">
                <a:latin typeface="Arial" panose="020B0604020202020204" pitchFamily="34" charset="0"/>
                <a:cs typeface="Arial" panose="020B0604020202020204" pitchFamily="34" charset="0"/>
              </a:rPr>
              <a:t>(Mentoring Breakfast, Students’ Evening, Students’ Quiz)</a:t>
            </a:r>
          </a:p>
        </p:txBody>
      </p:sp>
      <p:sp>
        <p:nvSpPr>
          <p:cNvPr id="26" name="Textfeld 7">
            <a:extLst>
              <a:ext uri="{FF2B5EF4-FFF2-40B4-BE49-F238E27FC236}">
                <a16:creationId xmlns:a16="http://schemas.microsoft.com/office/drawing/2014/main" id="{4E7FDB67-132C-65D2-9BD9-B933AE6A2F01}"/>
              </a:ext>
            </a:extLst>
          </p:cNvPr>
          <p:cNvSpPr txBox="1"/>
          <p:nvPr/>
        </p:nvSpPr>
        <p:spPr>
          <a:xfrm>
            <a:off x="575386" y="5886247"/>
            <a:ext cx="11041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33"/>
              </a:spcBef>
              <a:spcAft>
                <a:spcPts val="533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Be inspIRed at #CIRSE2024 (September 14-18) in Lisbon, Portugal.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Register now!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2">
            <a:extLst>
              <a:ext uri="{FF2B5EF4-FFF2-40B4-BE49-F238E27FC236}">
                <a16:creationId xmlns:a16="http://schemas.microsoft.com/office/drawing/2014/main" id="{B03C77EA-CB0C-ECEC-3898-232658097C43}"/>
              </a:ext>
            </a:extLst>
          </p:cNvPr>
          <p:cNvSpPr txBox="1"/>
          <p:nvPr/>
        </p:nvSpPr>
        <p:spPr>
          <a:xfrm>
            <a:off x="4940553" y="5099057"/>
            <a:ext cx="2310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Scan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code </a:t>
            </a:r>
          </a:p>
          <a:p>
            <a:pPr algn="ctr"/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37D41452-2443-FF99-E056-49A09A92C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0" y="1206499"/>
            <a:ext cx="3892558" cy="38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0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Faltin</dc:creator>
  <cp:lastModifiedBy>Resid Dzevdetbegovic (CIRSE)</cp:lastModifiedBy>
  <cp:revision>15</cp:revision>
  <dcterms:created xsi:type="dcterms:W3CDTF">2023-10-02T10:17:04Z</dcterms:created>
  <dcterms:modified xsi:type="dcterms:W3CDTF">2023-10-18T14:13:23Z</dcterms:modified>
</cp:coreProperties>
</file>