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88" r:id="rId8"/>
    <p:sldId id="289" r:id="rId9"/>
    <p:sldId id="263" r:id="rId10"/>
    <p:sldId id="264" r:id="rId11"/>
    <p:sldId id="265" r:id="rId12"/>
    <p:sldId id="292" r:id="rId13"/>
    <p:sldId id="267" r:id="rId14"/>
    <p:sldId id="268" r:id="rId15"/>
    <p:sldId id="270" r:id="rId16"/>
    <p:sldId id="271" r:id="rId17"/>
    <p:sldId id="269" r:id="rId18"/>
    <p:sldId id="272" r:id="rId19"/>
    <p:sldId id="291" r:id="rId20"/>
    <p:sldId id="290" r:id="rId21"/>
    <p:sldId id="286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6D9BE-FFBB-F185-8219-C3D98C910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02073CF-3416-D4C7-0BF6-674707305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36F44C-1E5A-A7CA-A5B0-A7DCB244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AE165D-A061-F839-C20D-5F9968A68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4F74A0-701C-0B31-C8C2-D28BC2855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03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BA1FF0-06D7-7AE6-DD09-9E9A31728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9C8C1C2-84F0-708A-F1CB-C60B03D79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BCD952-FF5B-5F24-7EBE-F2E13D56F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8828F3-B296-19A0-68B5-95FE3962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BA4F6B-1E30-09F0-9D1D-27DC5496C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5696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9575742-A2C0-5323-5465-C01C4E264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8F198C0-6025-8744-C51C-BFD22EB292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AD401B-91B1-5FCF-E422-59D6CA672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775BE2-AB1B-50B1-1ED4-7D909948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C293A4-EEF9-5172-58B9-B5DA8E690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495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52396-39B2-35C6-AAC7-5887D97E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4C88F3-02F0-BB38-CF9C-1634CB8711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78DF9F-0BD1-70F4-4CD6-77C2FF197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C07725-E6B8-F04C-BE55-DF028B169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2EE380-A017-C1C1-FFB9-86BD9A20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60865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7E965-023B-E3C5-1A2A-19DB70443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9FF60D0-DFCB-AB4E-CBEB-105C1B476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6E1838-3E66-BE93-8B80-22623695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40CC36-180E-043A-6FA2-860A91A5F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AC07D4-6413-43E7-502E-7A4EF7F3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8846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B88D6D-F8F4-3185-CA4A-88EEB68A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C221C8-B212-CA15-567D-8B38B1A59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9C0AD2D-5D9B-459D-2C6A-00494495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93FD63-0E69-45CA-12B2-753785189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2076B9-5C05-F8AA-206B-3229CC328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5FE119-42ED-D8E7-1AB1-7237A7D3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8615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DEEE10-DB0E-3DED-FDB4-0ECA67914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39E134-E8BE-8786-4CAD-13A0B69FD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93532BA-E6BE-0C79-0DF4-88E925191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30F2988-29C2-7727-E5E5-951367755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5776909-00A9-A45C-E7B8-8EC8BD55C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F16A058-0E0F-81EF-E963-A9153596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824882D-5ED6-D9F6-F438-08340C679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039E329-4BC2-D60C-3270-87F54F04F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6744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D1F45B-E96F-E142-BA37-F0CC6FB8E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A50F756-B30A-8EF9-E664-F31B49C3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C2E3ACB-3813-3703-E142-F665C370A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6A4041-6BE4-9668-10F2-04B4EFF9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7538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134C760-E905-62A9-A9C6-DB55521CB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A361F43-87D2-E836-B66C-E9915529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FEBBF3-B94B-5A28-2ACA-51FE70F6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0195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00FE0-F4D8-0C28-CFED-11B2C4C26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558951-2C2A-005B-1CB9-9267645ED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1B51C7-5C16-9F86-14AF-0B84863F1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BA0E74-B636-7949-5F94-76080A211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D753C6C-697E-7B35-4DCD-3F7EB7059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6D7EA7-DD96-5163-EFBD-17425FA3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123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9002FD-9880-A440-D746-CD9F5F4D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2C5B6AD-B705-B404-1F82-BB4B3EFEF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E08729-1F35-F23D-C077-EF6D20C95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B0361C-9547-D879-90BD-A2FCEA6C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BE6660E-D00E-68DB-26F0-3E98837F8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5C7393-1907-A3AE-9A83-7ED449BB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32948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C0B69A4-0D49-3678-2D65-20AF7E273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1873FA-C67E-8BC7-E94C-59AB6D689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8AC59E-50F8-9E05-865C-E38F92C8C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51452-369E-407F-A20F-1BF6A23A9FB7}" type="datetimeFigureOut">
              <a:rPr lang="de-AT" smtClean="0"/>
              <a:t>22.10.2025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35E77F-97A9-D8C2-4353-E8A851686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785699-572A-3B0C-A9CD-8CB951903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86B11-32D0-49DF-B283-4BBBF0D264C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0644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cirse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se.org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rse.org/trainee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cirse.org/studen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vironline.org/" TargetMode="External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irse.org/students/" TargetMode="External"/><Relationship Id="rId5" Type="http://schemas.openxmlformats.org/officeDocument/2006/relationships/hyperlink" Target="https://www.cirse.org/students/cirse-student-membership/" TargetMode="External"/><Relationship Id="rId4" Type="http://schemas.openxmlformats.org/officeDocument/2006/relationships/hyperlink" Target="https://www.cirse.org/education/cirse-librar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589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57AEB-4354-770A-64D9-A3B0E4C87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1B48007-820B-B490-2C74-A1F854575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7266DE-F15E-294D-4272-10AB83031B2D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5E2514D7-0E70-806E-FD41-4ABCC8558011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Students’ Meet &amp; Greet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Saturday, 10:00-11:00</a:t>
            </a:r>
          </a:p>
        </p:txBody>
      </p:sp>
      <p:pic>
        <p:nvPicPr>
          <p:cNvPr id="4" name="Picture 3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BE122347-A6EE-F771-340D-3FDF19DFF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1" t="5439" r="31778"/>
          <a:stretch/>
        </p:blipFill>
        <p:spPr>
          <a:xfrm>
            <a:off x="9000062" y="1664945"/>
            <a:ext cx="2338277" cy="3563006"/>
          </a:xfrm>
          <a:prstGeom prst="rect">
            <a:avLst/>
          </a:prstGeom>
        </p:spPr>
      </p:pic>
      <p:pic>
        <p:nvPicPr>
          <p:cNvPr id="5" name="Picture 4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B77B7D02-6033-6214-D76A-D5DC63840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59" y="1664945"/>
            <a:ext cx="5141880" cy="3563006"/>
          </a:xfrm>
          <a:prstGeom prst="rect">
            <a:avLst/>
          </a:prstGeom>
        </p:spPr>
      </p:pic>
      <p:pic>
        <p:nvPicPr>
          <p:cNvPr id="6" name="Picture 5" descr="A person holding a box in front of a crowd&#10;&#10;Description automatically generated">
            <a:extLst>
              <a:ext uri="{FF2B5EF4-FFF2-40B4-BE49-F238E27FC236}">
                <a16:creationId xmlns:a16="http://schemas.microsoft.com/office/drawing/2014/main" id="{47A32ED1-EF53-4630-C54C-9BD00620EF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6897" r="42210" b="6897"/>
          <a:stretch/>
        </p:blipFill>
        <p:spPr>
          <a:xfrm flipH="1">
            <a:off x="826100" y="1664945"/>
            <a:ext cx="2365836" cy="35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05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DDD6D5-4931-D417-F69B-F9C247B66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DE6216-43A6-FA42-22F7-EE50BE6F0063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5" descr="A group of people at a convention&#10;&#10;AI-generated content may be incorrect.">
            <a:extLst>
              <a:ext uri="{FF2B5EF4-FFF2-40B4-BE49-F238E27FC236}">
                <a16:creationId xmlns:a16="http://schemas.microsoft.com/office/drawing/2014/main" id="{BDBEF860-A35B-0FBE-6736-298E82D67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8" y="987707"/>
            <a:ext cx="7390102" cy="4917482"/>
          </a:xfr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2EEC47FE-E6DA-F817-4BAE-30987722CC28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 event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Sunday, 11:00-12:00</a:t>
            </a:r>
          </a:p>
        </p:txBody>
      </p:sp>
    </p:spTree>
    <p:extLst>
      <p:ext uri="{BB962C8B-B14F-4D97-AF65-F5344CB8AC3E}">
        <p14:creationId xmlns:p14="http://schemas.microsoft.com/office/powerpoint/2010/main" val="271974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8A5E7-530A-E7E8-72CA-E12E81CD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5F8D31-73C3-D2FB-58B5-9D37412903EE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group of people at a table&#10;&#10;AI-generated content may be incorrect.">
            <a:extLst>
              <a:ext uri="{FF2B5EF4-FFF2-40B4-BE49-F238E27FC236}">
                <a16:creationId xmlns:a16="http://schemas.microsoft.com/office/drawing/2014/main" id="{A68B72F5-87B5-4AE3-081A-119E2E3BA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82" y="945609"/>
            <a:ext cx="7516634" cy="5001678"/>
          </a:xfrm>
          <a:prstGeom prst="rect">
            <a:avLst/>
          </a:prstGeom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A6C61A77-A546-C7D5-35E0-9C18A342532E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Mentoring event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Sunday, 11:00-12:00</a:t>
            </a:r>
          </a:p>
        </p:txBody>
      </p:sp>
    </p:spTree>
    <p:extLst>
      <p:ext uri="{BB962C8B-B14F-4D97-AF65-F5344CB8AC3E}">
        <p14:creationId xmlns:p14="http://schemas.microsoft.com/office/powerpoint/2010/main" val="270840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1CA9B-DF24-63FB-B2D8-CB4FE3ACE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B01C8A2-3AFB-DC4E-AEF0-0FF3DC9AC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ACC36D-9E63-848C-6E40-37019053854A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F5355309-08A2-7FA3-C931-8A05C5927FC9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on Stage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14:00-15:00</a:t>
            </a:r>
          </a:p>
        </p:txBody>
      </p:sp>
      <p:pic>
        <p:nvPicPr>
          <p:cNvPr id="4" name="Picture 3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0110A2C9-31BD-3886-C1B1-C5B6AE0E3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37" y="1047527"/>
            <a:ext cx="7203124" cy="47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1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BF245-ECC4-6155-67D8-93D2DFC7E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61AABC-B537-FCF0-C199-81A88C500411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Content Placeholder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DC744DF-0D29-7D94-68E9-2F8DF1585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27" y="982769"/>
            <a:ext cx="7404944" cy="4927358"/>
          </a:xfrm>
        </p:spPr>
      </p:pic>
      <p:sp>
        <p:nvSpPr>
          <p:cNvPr id="3" name="Textfeld 7">
            <a:extLst>
              <a:ext uri="{FF2B5EF4-FFF2-40B4-BE49-F238E27FC236}">
                <a16:creationId xmlns:a16="http://schemas.microsoft.com/office/drawing/2014/main" id="{37D4F358-AA39-6362-C8AA-BDC6795AC84A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Students’ Quiz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Tuesday, 12:00-13:00</a:t>
            </a:r>
          </a:p>
        </p:txBody>
      </p:sp>
    </p:spTree>
    <p:extLst>
      <p:ext uri="{BB962C8B-B14F-4D97-AF65-F5344CB8AC3E}">
        <p14:creationId xmlns:p14="http://schemas.microsoft.com/office/powerpoint/2010/main" val="60020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F67B93-57A4-B76C-6076-F79F885F5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E8BA5-FBE0-0643-95E5-30B68B4D7C74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A3C1D14E-2AC9-FA59-EB8A-5AB43EFCDFD5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Saturday-Tuesday</a:t>
            </a:r>
          </a:p>
        </p:txBody>
      </p:sp>
      <p:pic>
        <p:nvPicPr>
          <p:cNvPr id="11" name="Picture 10" descr="A group of people standing around a model&#10;&#10;AI-generated content may be incorrect.">
            <a:extLst>
              <a:ext uri="{FF2B5EF4-FFF2-40B4-BE49-F238E27FC236}">
                <a16:creationId xmlns:a16="http://schemas.microsoft.com/office/drawing/2014/main" id="{900D10AB-5B53-41B2-6F5E-D6303C80D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99" y="1022278"/>
            <a:ext cx="7325800" cy="487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71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0DDF4B-5232-7406-FBA3-1611587D4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55051CD-E830-D3DC-6D64-5B0880986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CA0FD7-9B96-79BB-9D9E-E8E3CAF4622C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group of people standing around a machine&#10;&#10;Description automatically generated">
            <a:extLst>
              <a:ext uri="{FF2B5EF4-FFF2-40B4-BE49-F238E27FC236}">
                <a16:creationId xmlns:a16="http://schemas.microsoft.com/office/drawing/2014/main" id="{715269CA-57DB-EDB0-72B5-D2B2640291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1568"/>
          <a:stretch/>
        </p:blipFill>
        <p:spPr>
          <a:xfrm>
            <a:off x="2916555" y="1061264"/>
            <a:ext cx="6358890" cy="4926724"/>
          </a:xfrm>
          <a:prstGeom prst="rect">
            <a:avLst/>
          </a:prstGeom>
        </p:spPr>
      </p:pic>
      <p:sp>
        <p:nvSpPr>
          <p:cNvPr id="4" name="Textfeld 7">
            <a:extLst>
              <a:ext uri="{FF2B5EF4-FFF2-40B4-BE49-F238E27FC236}">
                <a16:creationId xmlns:a16="http://schemas.microsoft.com/office/drawing/2014/main" id="{CB521DCD-F0F8-852D-9D19-0E2F39871121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Saturday-Tuesday</a:t>
            </a:r>
          </a:p>
        </p:txBody>
      </p:sp>
    </p:spTree>
    <p:extLst>
      <p:ext uri="{BB962C8B-B14F-4D97-AF65-F5344CB8AC3E}">
        <p14:creationId xmlns:p14="http://schemas.microsoft.com/office/powerpoint/2010/main" val="1930630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83EBA9-1E58-3F26-3D6D-2A1AC364B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154F0038-5884-FFBC-8CBB-BE3F4EA34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A6AC12-1C6D-2FA4-CC58-3B7B394D4A1F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359DFF0E-1920-F4BE-1B6C-1F87B45250D4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Saturday-Tuesday</a:t>
            </a:r>
          </a:p>
        </p:txBody>
      </p:sp>
      <p:pic>
        <p:nvPicPr>
          <p:cNvPr id="4" name="Picture 3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173341D-21AA-CA3D-B5FA-189A77CF6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64" y="980935"/>
            <a:ext cx="7436070" cy="494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77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435911-869F-65BD-A7C2-686406F59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7C0424B2-9B3D-86A0-B499-02D63C11F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76D088-561B-3379-C9DE-49857DEE4179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978AE23E-2D4D-CAC1-7E7A-841B67230D49}"/>
              </a:ext>
            </a:extLst>
          </p:cNvPr>
          <p:cNvSpPr txBox="1"/>
          <p:nvPr/>
        </p:nvSpPr>
        <p:spPr>
          <a:xfrm>
            <a:off x="815413" y="1316766"/>
            <a:ext cx="110412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you should be a part of the CIRSE Student Programme?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Deepen your knowledge of IR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to know other medical students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leaders in IR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different methods &amp; possibilities of treatments through Hands-on device training 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inspired by different IR career paths</a:t>
            </a:r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EA7AFCEB-0E07-B4B1-BCEF-9152215B5579}"/>
              </a:ext>
            </a:extLst>
          </p:cNvPr>
          <p:cNvSpPr/>
          <p:nvPr/>
        </p:nvSpPr>
        <p:spPr>
          <a:xfrm>
            <a:off x="815413" y="5036306"/>
            <a:ext cx="1408007" cy="534772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IR session</a:t>
            </a:r>
          </a:p>
        </p:txBody>
      </p:sp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6FB08247-DCF0-21C8-E592-73C746B37059}"/>
              </a:ext>
            </a:extLst>
          </p:cNvPr>
          <p:cNvSpPr/>
          <p:nvPr/>
        </p:nvSpPr>
        <p:spPr>
          <a:xfrm>
            <a:off x="2881478" y="5024005"/>
            <a:ext cx="1408007" cy="534773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ecommended scientific sessions &amp; talks</a:t>
            </a:r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0EC7E354-BC27-B21B-8B4B-303BF4D2DEE2}"/>
              </a:ext>
            </a:extLst>
          </p:cNvPr>
          <p:cNvSpPr/>
          <p:nvPr/>
        </p:nvSpPr>
        <p:spPr>
          <a:xfrm>
            <a:off x="4947543" y="5036305"/>
            <a:ext cx="1408007" cy="534773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Hands-on device training </a:t>
            </a: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</a:t>
            </a: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484B0F3B-5E68-B1C5-B9AF-70F5702E93B8}"/>
              </a:ext>
            </a:extLst>
          </p:cNvPr>
          <p:cNvSpPr/>
          <p:nvPr/>
        </p:nvSpPr>
        <p:spPr>
          <a:xfrm>
            <a:off x="6969047" y="5002279"/>
            <a:ext cx="1408007" cy="500392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 by CIRSE corporate partners</a:t>
            </a: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F333C2D6-E953-6D90-DE7D-8C4B56DFB6E9}"/>
              </a:ext>
            </a:extLst>
          </p:cNvPr>
          <p:cNvSpPr/>
          <p:nvPr/>
        </p:nvSpPr>
        <p:spPr>
          <a:xfrm>
            <a:off x="8991155" y="5002279"/>
            <a:ext cx="1547600" cy="686403"/>
          </a:xfrm>
          <a:custGeom>
            <a:avLst/>
            <a:gdLst>
              <a:gd name="connsiteX0" fmla="*/ 0 w 1408007"/>
              <a:gd name="connsiteY0" fmla="*/ 0 h 686403"/>
              <a:gd name="connsiteX1" fmla="*/ 1408007 w 1408007"/>
              <a:gd name="connsiteY1" fmla="*/ 0 h 686403"/>
              <a:gd name="connsiteX2" fmla="*/ 1408007 w 1408007"/>
              <a:gd name="connsiteY2" fmla="*/ 686403 h 686403"/>
              <a:gd name="connsiteX3" fmla="*/ 0 w 1408007"/>
              <a:gd name="connsiteY3" fmla="*/ 686403 h 686403"/>
              <a:gd name="connsiteX4" fmla="*/ 0 w 1408007"/>
              <a:gd name="connsiteY4" fmla="*/ 0 h 68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8007" h="686403">
                <a:moveTo>
                  <a:pt x="0" y="0"/>
                </a:moveTo>
                <a:lnTo>
                  <a:pt x="1408007" y="0"/>
                </a:lnTo>
                <a:lnTo>
                  <a:pt x="1408007" y="686403"/>
                </a:lnTo>
                <a:lnTo>
                  <a:pt x="0" y="686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events</a:t>
            </a:r>
            <a:b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(Mentoring event, Students’ evening, Students’ quiz)</a:t>
            </a:r>
          </a:p>
        </p:txBody>
      </p:sp>
      <p:sp>
        <p:nvSpPr>
          <p:cNvPr id="10" name="Rectangle 9" descr="Teacher">
            <a:extLst>
              <a:ext uri="{FF2B5EF4-FFF2-40B4-BE49-F238E27FC236}">
                <a16:creationId xmlns:a16="http://schemas.microsoft.com/office/drawing/2014/main" id="{A1FCD46E-0141-DED1-CB6F-DCC93D991346}"/>
              </a:ext>
            </a:extLst>
          </p:cNvPr>
          <p:cNvSpPr/>
          <p:nvPr/>
        </p:nvSpPr>
        <p:spPr>
          <a:xfrm>
            <a:off x="1202616" y="4369963"/>
            <a:ext cx="633603" cy="633603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1" name="Rectangle 10" descr="Flask">
            <a:extLst>
              <a:ext uri="{FF2B5EF4-FFF2-40B4-BE49-F238E27FC236}">
                <a16:creationId xmlns:a16="http://schemas.microsoft.com/office/drawing/2014/main" id="{FA60E24D-1E6C-9D11-0824-D0A382BB1E8F}"/>
              </a:ext>
            </a:extLst>
          </p:cNvPr>
          <p:cNvSpPr/>
          <p:nvPr/>
        </p:nvSpPr>
        <p:spPr>
          <a:xfrm>
            <a:off x="3268681" y="4369963"/>
            <a:ext cx="633603" cy="633603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Rectangle 11" descr="Classroom">
            <a:extLst>
              <a:ext uri="{FF2B5EF4-FFF2-40B4-BE49-F238E27FC236}">
                <a16:creationId xmlns:a16="http://schemas.microsoft.com/office/drawing/2014/main" id="{A1AD888F-E50C-042B-6484-7CF5B9679603}"/>
              </a:ext>
            </a:extLst>
          </p:cNvPr>
          <p:cNvSpPr/>
          <p:nvPr/>
        </p:nvSpPr>
        <p:spPr>
          <a:xfrm>
            <a:off x="5334746" y="4369963"/>
            <a:ext cx="633603" cy="633603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Rectangle 12" descr="Theatre">
            <a:extLst>
              <a:ext uri="{FF2B5EF4-FFF2-40B4-BE49-F238E27FC236}">
                <a16:creationId xmlns:a16="http://schemas.microsoft.com/office/drawing/2014/main" id="{FA745FFC-DE42-A9D0-32D8-538C1040E154}"/>
              </a:ext>
            </a:extLst>
          </p:cNvPr>
          <p:cNvSpPr/>
          <p:nvPr/>
        </p:nvSpPr>
        <p:spPr>
          <a:xfrm>
            <a:off x="7356250" y="4369963"/>
            <a:ext cx="633603" cy="633603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4" name="Rectangle 13" descr="Connections with solid fill">
            <a:extLst>
              <a:ext uri="{FF2B5EF4-FFF2-40B4-BE49-F238E27FC236}">
                <a16:creationId xmlns:a16="http://schemas.microsoft.com/office/drawing/2014/main" id="{DDE0B8B4-DF67-B989-AE26-E3958C855FC1}"/>
              </a:ext>
            </a:extLst>
          </p:cNvPr>
          <p:cNvSpPr/>
          <p:nvPr/>
        </p:nvSpPr>
        <p:spPr>
          <a:xfrm>
            <a:off x="9422315" y="4369963"/>
            <a:ext cx="633603" cy="633603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2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359E8D-6C1F-F289-E595-C60449CB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FA9655-0B1D-70E1-A6FF-CB089119D159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feld 22">
            <a:extLst>
              <a:ext uri="{FF2B5EF4-FFF2-40B4-BE49-F238E27FC236}">
                <a16:creationId xmlns:a16="http://schemas.microsoft.com/office/drawing/2014/main" id="{D36F9F8F-3EEB-5634-E151-C34AF7617073}"/>
              </a:ext>
            </a:extLst>
          </p:cNvPr>
          <p:cNvSpPr txBox="1"/>
          <p:nvPr/>
        </p:nvSpPr>
        <p:spPr>
          <a:xfrm>
            <a:off x="4940553" y="5156991"/>
            <a:ext cx="231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</a:t>
            </a:r>
            <a:r>
              <a:rPr lang="de-A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 </a:t>
            </a:r>
          </a:p>
          <a:p>
            <a:pPr algn="ctr"/>
            <a:r>
              <a:rPr lang="de-A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de-AT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qr code with black squares&#10;&#10;Description automatically generated">
            <a:extLst>
              <a:ext uri="{FF2B5EF4-FFF2-40B4-BE49-F238E27FC236}">
                <a16:creationId xmlns:a16="http://schemas.microsoft.com/office/drawing/2014/main" id="{9FEA8663-B853-90A6-88D4-A083CF7E2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20" y="1206499"/>
            <a:ext cx="3892558" cy="38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9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41B5387D-DAD6-ED0D-9807-A4F6D0180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9724" y="2330385"/>
            <a:ext cx="7672552" cy="3211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9FF004-650D-FC01-EC4B-E73FD26B4EDF}"/>
              </a:ext>
            </a:extLst>
          </p:cNvPr>
          <p:cNvSpPr/>
          <p:nvPr/>
        </p:nvSpPr>
        <p:spPr>
          <a:xfrm>
            <a:off x="4209394" y="2330385"/>
            <a:ext cx="796158" cy="3211766"/>
          </a:xfrm>
          <a:prstGeom prst="rect">
            <a:avLst/>
          </a:prstGeom>
          <a:solidFill>
            <a:srgbClr val="DE90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899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6F653-F3A6-FE45-9948-6DDA7CC58BA3}"/>
              </a:ext>
            </a:extLst>
          </p:cNvPr>
          <p:cNvSpPr txBox="1">
            <a:spLocks/>
          </p:cNvSpPr>
          <p:nvPr/>
        </p:nvSpPr>
        <p:spPr>
          <a:xfrm>
            <a:off x="628649" y="1815581"/>
            <a:ext cx="6350595" cy="22361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curriculum is designed to make medical students aware of the ever-increasing role of interventional radiology in hospital medicine. It aims to support medical students planning on pursuing a career in IR and those who may participate in a multidisciplinary approach to patient care in the future.</a:t>
            </a:r>
          </a:p>
        </p:txBody>
      </p:sp>
      <p:sp>
        <p:nvSpPr>
          <p:cNvPr id="5" name="Textfeld 7">
            <a:extLst>
              <a:ext uri="{FF2B5EF4-FFF2-40B4-BE49-F238E27FC236}">
                <a16:creationId xmlns:a16="http://schemas.microsoft.com/office/drawing/2014/main" id="{B17E4CBA-3F23-CC06-8018-4A4C9162C907}"/>
              </a:ext>
            </a:extLst>
          </p:cNvPr>
          <p:cNvSpPr txBox="1"/>
          <p:nvPr/>
        </p:nvSpPr>
        <p:spPr>
          <a:xfrm>
            <a:off x="2440815" y="5437188"/>
            <a:ext cx="35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 the code to download the curriculum for free at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59AD46CC-0E61-B542-E757-B70A2850E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62" y="4461597"/>
            <a:ext cx="1621922" cy="1621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6FD30-7A29-1D68-6769-9480CF2A4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947" y="1466664"/>
            <a:ext cx="3922520" cy="500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AF7F1E2-89EC-2A38-59FF-2886DF33C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74481"/>
            <a:ext cx="11234487" cy="493535"/>
          </a:xfrm>
        </p:spPr>
        <p:txBody>
          <a:bodyPr>
            <a:no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Interventional Radiology Curriculum for Medical Students</a:t>
            </a:r>
          </a:p>
        </p:txBody>
      </p:sp>
    </p:spTree>
    <p:extLst>
      <p:ext uri="{BB962C8B-B14F-4D97-AF65-F5344CB8AC3E}">
        <p14:creationId xmlns:p14="http://schemas.microsoft.com/office/powerpoint/2010/main" val="1715233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241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E61B61-3BE8-F689-D181-A5C89D250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>
            <a:extLst>
              <a:ext uri="{FF2B5EF4-FFF2-40B4-BE49-F238E27FC236}">
                <a16:creationId xmlns:a16="http://schemas.microsoft.com/office/drawing/2014/main" id="{2E8DE785-EC62-E65A-864A-D18D25461AA8}"/>
              </a:ext>
            </a:extLst>
          </p:cNvPr>
          <p:cNvSpPr txBox="1"/>
          <p:nvPr/>
        </p:nvSpPr>
        <p:spPr>
          <a:xfrm>
            <a:off x="491363" y="1543194"/>
            <a:ext cx="6143899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About CIRSE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Cardiovascular and Interventional Radiological Society of Europe (CIRSE) is a</a:t>
            </a:r>
            <a:r>
              <a:rPr lang="de-AT" dirty="0">
                <a:latin typeface="Arial" panose="020B0604020202020204" pitchFamily="34" charset="0"/>
                <a:cs typeface="Arial" panose="020B0604020202020204" pitchFamily="34" charset="0"/>
              </a:rPr>
              <a:t> non-profit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scientific and educational society founded in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1985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CIRSE has a global network and community with over </a:t>
            </a:r>
            <a:r>
              <a:rPr lang="bs-Latn-BA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000 academic members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Our mission is to improve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patient care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through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support of education, science, research, and clinical practice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the field of IR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support IR’s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next generation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  <a:defRPr/>
            </a:pP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E78986D2-0261-20E2-AD66-CAB83851F824}"/>
              </a:ext>
            </a:extLst>
          </p:cNvPr>
          <p:cNvSpPr txBox="1"/>
          <p:nvPr/>
        </p:nvSpPr>
        <p:spPr>
          <a:xfrm>
            <a:off x="491363" y="5921316"/>
            <a:ext cx="3616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</a:t>
            </a:r>
            <a:endParaRPr kumimoji="0" lang="en-GB" b="1" i="0" u="none" strike="noStrike" kern="1200" cap="none" spc="0" normalizeH="0" baseline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22">
            <a:extLst>
              <a:ext uri="{FF2B5EF4-FFF2-40B4-BE49-F238E27FC236}">
                <a16:creationId xmlns:a16="http://schemas.microsoft.com/office/drawing/2014/main" id="{9BFD1AEE-3DB4-6737-0979-7B7537E29712}"/>
              </a:ext>
            </a:extLst>
          </p:cNvPr>
          <p:cNvSpPr txBox="1"/>
          <p:nvPr/>
        </p:nvSpPr>
        <p:spPr>
          <a:xfrm>
            <a:off x="8561193" y="3839976"/>
            <a:ext cx="211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latin typeface="Arial" panose="020B0604020202020204" pitchFamily="34" charset="0"/>
                <a:cs typeface="Arial" panose="020B0604020202020204" pitchFamily="34" charset="0"/>
              </a:rPr>
              <a:t>Medical students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28">
            <a:extLst>
              <a:ext uri="{FF2B5EF4-FFF2-40B4-BE49-F238E27FC236}">
                <a16:creationId xmlns:a16="http://schemas.microsoft.com/office/drawing/2014/main" id="{D240E977-F6B5-BC0D-4C2C-3A1036241254}"/>
              </a:ext>
            </a:extLst>
          </p:cNvPr>
          <p:cNvSpPr txBox="1"/>
          <p:nvPr/>
        </p:nvSpPr>
        <p:spPr>
          <a:xfrm>
            <a:off x="7049474" y="6381833"/>
            <a:ext cx="465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Residents, trainees and junior IRs</a:t>
            </a:r>
          </a:p>
        </p:txBody>
      </p:sp>
      <p:pic>
        <p:nvPicPr>
          <p:cNvPr id="8" name="Picture 7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067499B-B9C2-520B-5CAC-DFA6E3B2FE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8" b="1558"/>
          <a:stretch/>
        </p:blipFill>
        <p:spPr>
          <a:xfrm>
            <a:off x="7041828" y="4379215"/>
            <a:ext cx="4658807" cy="19114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B84B65-DDE7-DAF4-30A4-4FDD9CF70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5" b="18595"/>
          <a:stretch/>
        </p:blipFill>
        <p:spPr>
          <a:xfrm>
            <a:off x="7041827" y="1889920"/>
            <a:ext cx="4658807" cy="195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FA1F19-C9C6-9008-5D9D-D4BF5C63C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>
            <a:extLst>
              <a:ext uri="{FF2B5EF4-FFF2-40B4-BE49-F238E27FC236}">
                <a16:creationId xmlns:a16="http://schemas.microsoft.com/office/drawing/2014/main" id="{E1369BFE-52BD-FA6F-C269-24FA118FE04B}"/>
              </a:ext>
            </a:extLst>
          </p:cNvPr>
          <p:cNvSpPr txBox="1"/>
          <p:nvPr/>
        </p:nvSpPr>
        <p:spPr>
          <a:xfrm>
            <a:off x="441100" y="1246428"/>
            <a:ext cx="11041227" cy="457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CIRSE Student Programme – What do we offer?</a:t>
            </a:r>
          </a:p>
          <a:p>
            <a:pPr defTabSz="1219170"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Student Membership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Free congress registration to all CIRSE meetings (CIRSE, ECIO, ET)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Student internships at IR departments in Europe 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Webinars on basic IR procedures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Research materials for students (reports, papers and IR curricula)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Educational videos 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Networking with junior and senior IRs</a:t>
            </a: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Joint activities and events with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CIRSE European Trainee Forum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400"/>
              </a:spcAft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29FFCB92-4128-5605-2087-E6AE9179B0BF}"/>
              </a:ext>
            </a:extLst>
          </p:cNvPr>
          <p:cNvSpPr txBox="1"/>
          <p:nvPr/>
        </p:nvSpPr>
        <p:spPr>
          <a:xfrm>
            <a:off x="441100" y="5907943"/>
            <a:ext cx="110412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cirse.org/students   </a:t>
            </a:r>
            <a:endParaRPr lang="en-GB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1BF77B2-2853-63BE-0F30-725045933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67" y="1981570"/>
            <a:ext cx="2894860" cy="28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3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B31DBF-A6F6-A1B4-2665-AD4BDE97A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>
            <a:extLst>
              <a:ext uri="{FF2B5EF4-FFF2-40B4-BE49-F238E27FC236}">
                <a16:creationId xmlns:a16="http://schemas.microsoft.com/office/drawing/2014/main" id="{A4B031AD-7755-4E39-F2B3-E78C62AD470D}"/>
              </a:ext>
            </a:extLst>
          </p:cNvPr>
          <p:cNvSpPr txBox="1"/>
          <p:nvPr/>
        </p:nvSpPr>
        <p:spPr>
          <a:xfrm>
            <a:off x="565994" y="1239702"/>
            <a:ext cx="655213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CIRSE student membership – join the CIRSE family!</a:t>
            </a:r>
          </a:p>
          <a:p>
            <a:pPr defTabSz="1219170">
              <a:defRPr/>
            </a:pPr>
            <a:endParaRPr lang="en-GB" sz="2133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What are the main benefits?</a:t>
            </a: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Free access to CIRSE’s official journals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CVIR</a:t>
            </a: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Free video streaming via the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 Library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Fast track registration for all CIRSE events</a:t>
            </a:r>
          </a:p>
          <a:p>
            <a:pPr>
              <a:defRPr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Eligibility criteria?</a:t>
            </a:r>
          </a:p>
          <a:p>
            <a:pPr marL="380990" indent="-38099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To be enrolled in the first undergraduate degree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that started less than 8 years ago</a:t>
            </a:r>
          </a:p>
          <a:p>
            <a:pPr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>
              <a:defRPr/>
            </a:pPr>
            <a:r>
              <a:rPr lang="en-GB" sz="18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BC3A48B6-A1EE-3B11-9505-62E085DB9945}"/>
              </a:ext>
            </a:extLst>
          </p:cNvPr>
          <p:cNvSpPr txBox="1"/>
          <p:nvPr/>
        </p:nvSpPr>
        <p:spPr>
          <a:xfrm>
            <a:off x="441100" y="5907943"/>
            <a:ext cx="735006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Find out more at </a:t>
            </a: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cirse.org/students   </a:t>
            </a:r>
            <a:endParaRPr lang="en-GB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FD33CF-F67F-E4DE-DA46-3D6A4F740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510" y="1239702"/>
            <a:ext cx="3684612" cy="5170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229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6E6CC-9CEC-25EA-2209-196644DCD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CA2F-1AFE-F1CD-20FF-426AB7A62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06" y="1142587"/>
            <a:ext cx="10903930" cy="493535"/>
          </a:xfrm>
        </p:spPr>
        <p:txBody>
          <a:bodyPr>
            <a:noAutofit/>
          </a:bodyPr>
          <a:lstStyle/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Access the CIRSE Library with your Student Membership!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99B3E-9257-EBE2-D1FF-2561F41A8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05" y="1961222"/>
            <a:ext cx="5882130" cy="32550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Your Student Membership allows you to access all content on the CIRSE Library, including all lectures from webinars and CIRSE Congress.</a:t>
            </a:r>
          </a:p>
          <a:p>
            <a:pPr marL="0" indent="0" algn="just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Not sure where to start? </a:t>
            </a:r>
          </a:p>
          <a:p>
            <a:pPr marL="0" indent="0" algn="just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Check out the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Student Programme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sessions that are targeted at students who want to know more about interventional radiology</a:t>
            </a:r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85EF31D-309A-7BBD-7C9E-14715115F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29" y="4699834"/>
            <a:ext cx="1959836" cy="195983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AE53E57-5960-5DCC-FEF1-95B47AF26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7996" y="6102396"/>
            <a:ext cx="2628900" cy="657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207607-C538-11CD-0B1A-FC1031354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415" y="1961222"/>
            <a:ext cx="4578220" cy="46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1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4270010-77E5-96D6-D816-3B8541635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07" y="1639061"/>
            <a:ext cx="4178968" cy="417896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>
                <a:alpha val="74000"/>
              </a:schemeClr>
            </a:glow>
            <a:outerShdw blurRad="152400" dist="127000" sx="1000" sy="1000" algn="tl" rotWithShape="0">
              <a:schemeClr val="bg1">
                <a:alpha val="65000"/>
              </a:scheme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C66E6E8-70F2-3C66-E919-CFF74D255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74481"/>
            <a:ext cx="11234487" cy="493535"/>
          </a:xfrm>
        </p:spPr>
        <p:txBody>
          <a:bodyPr>
            <a:no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Programme at CIRSE 202</a:t>
            </a:r>
            <a:r>
              <a:rPr lang="bs-Latn-BA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769C2-E4A2-84B9-A10F-002E8B88B1F7}"/>
              </a:ext>
            </a:extLst>
          </p:cNvPr>
          <p:cNvSpPr txBox="1"/>
          <p:nvPr/>
        </p:nvSpPr>
        <p:spPr>
          <a:xfrm>
            <a:off x="628649" y="1798422"/>
            <a:ext cx="6209473" cy="326115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Congress Registration + Travel Support Grant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Introducing IR session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Recommended scientific sessions &amp; talks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Students’ exclusive HDT and Simulation Trainings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Workshops in cooperation with corporate partners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on </a:t>
            </a:r>
            <a:r>
              <a:rPr kumimoji="0" lang="bs-Latn-B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session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 </a:t>
            </a:r>
            <a:r>
              <a:rPr kumimoji="0" lang="bs-Latn-B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vents: </a:t>
            </a:r>
            <a:r>
              <a:rPr kumimoji="0" lang="bs-Latn-B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 Meet &amp; Greet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Mentoring event, Students’ evening, Students’ quiz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Students’ section in the CIRSE Event App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4D709-9E08-6FC9-1BD5-FF93B5E0A403}"/>
              </a:ext>
            </a:extLst>
          </p:cNvPr>
          <p:cNvSpPr txBox="1"/>
          <p:nvPr/>
        </p:nvSpPr>
        <p:spPr>
          <a:xfrm>
            <a:off x="628649" y="5171698"/>
            <a:ext cx="6097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unique congress experience will provide you educational, engaging &amp; fun IR-related sessions and events!</a:t>
            </a:r>
          </a:p>
        </p:txBody>
      </p:sp>
    </p:spTree>
    <p:extLst>
      <p:ext uri="{BB962C8B-B14F-4D97-AF65-F5344CB8AC3E}">
        <p14:creationId xmlns:p14="http://schemas.microsoft.com/office/powerpoint/2010/main" val="3813255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B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A74DF4-EA43-C2C0-DBE4-0A327A66B218}"/>
              </a:ext>
            </a:extLst>
          </p:cNvPr>
          <p:cNvSpPr txBox="1">
            <a:spLocks/>
          </p:cNvSpPr>
          <p:nvPr/>
        </p:nvSpPr>
        <p:spPr>
          <a:xfrm>
            <a:off x="738187" y="505650"/>
            <a:ext cx="9208171" cy="1026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DD8F1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Undergraduate medical students at CIRSE 2026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AA563F-203B-5949-18E4-07111CA67732}"/>
              </a:ext>
            </a:extLst>
          </p:cNvPr>
          <p:cNvSpPr txBox="1">
            <a:spLocks/>
          </p:cNvSpPr>
          <p:nvPr/>
        </p:nvSpPr>
        <p:spPr>
          <a:xfrm>
            <a:off x="738187" y="1892829"/>
            <a:ext cx="11253287" cy="34968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Travel Support Grant</a:t>
            </a: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first 200 students who successfully register for CIRSE 2026 have a chance to win a </a:t>
            </a: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CIRSE travel support grant</a:t>
            </a: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Visit </a:t>
            </a:r>
            <a:r>
              <a:rPr kumimoji="0" lang="en-GB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cirse.org/students </a:t>
            </a:r>
            <a:r>
              <a:rPr kumimoji="0" lang="en-GB" sz="3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learn more.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case you have any questions, please contact us at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DD8F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students@cirse.org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DD8F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1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89C841-0506-8F5D-DC8E-5A76C9323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7767089-B2FF-2945-41D5-D9AD41907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019396-3C5E-E04D-48D4-0CFD0DFCC980}"/>
              </a:ext>
            </a:extLst>
          </p:cNvPr>
          <p:cNvSpPr/>
          <p:nvPr/>
        </p:nvSpPr>
        <p:spPr>
          <a:xfrm>
            <a:off x="0" y="870012"/>
            <a:ext cx="12192000" cy="5987988"/>
          </a:xfrm>
          <a:prstGeom prst="rect">
            <a:avLst/>
          </a:prstGeom>
          <a:solidFill>
            <a:srgbClr val="1D2B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7">
            <a:extLst>
              <a:ext uri="{FF2B5EF4-FFF2-40B4-BE49-F238E27FC236}">
                <a16:creationId xmlns:a16="http://schemas.microsoft.com/office/drawing/2014/main" id="{545D5927-1F70-CC37-2EDE-21B3AAB65EAD}"/>
              </a:ext>
            </a:extLst>
          </p:cNvPr>
          <p:cNvSpPr txBox="1"/>
          <p:nvPr/>
        </p:nvSpPr>
        <p:spPr>
          <a:xfrm>
            <a:off x="4463549" y="6022884"/>
            <a:ext cx="3264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to IR session</a:t>
            </a:r>
          </a:p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Saturday, 08:30-09:30</a:t>
            </a:r>
          </a:p>
        </p:txBody>
      </p:sp>
      <p:pic>
        <p:nvPicPr>
          <p:cNvPr id="4" name="Picture 3" descr="A person standing in front of a crowd of people&#10;&#10;Description automatically generated">
            <a:extLst>
              <a:ext uri="{FF2B5EF4-FFF2-40B4-BE49-F238E27FC236}">
                <a16:creationId xmlns:a16="http://schemas.microsoft.com/office/drawing/2014/main" id="{A7B89EDC-8714-75D0-3DAF-932496ACB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54" y="1127856"/>
            <a:ext cx="7304690" cy="48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74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Widescreen</PresentationFormat>
  <Paragraphs>91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the CIRSE Library with your Student Membership!</vt:lpstr>
      <vt:lpstr>Student Programme at CIRSE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Interventional Radiology Curriculum for Medical Students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Faltin</dc:creator>
  <cp:lastModifiedBy>Petra Mann (CIRSE)</cp:lastModifiedBy>
  <cp:revision>11</cp:revision>
  <dcterms:created xsi:type="dcterms:W3CDTF">2023-10-02T10:17:04Z</dcterms:created>
  <dcterms:modified xsi:type="dcterms:W3CDTF">2025-10-22T12:39:35Z</dcterms:modified>
</cp:coreProperties>
</file>